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6"/>
  </p:notesMasterIdLst>
  <p:handoutMasterIdLst>
    <p:handoutMasterId r:id="rId33"/>
  </p:handoutMasterIdLst>
  <p:sldIdLst>
    <p:sldId id="258" r:id="rId5"/>
    <p:sldId id="259" r:id="rId7"/>
    <p:sldId id="260" r:id="rId8"/>
    <p:sldId id="261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304" r:id="rId17"/>
    <p:sldId id="273" r:id="rId18"/>
    <p:sldId id="274" r:id="rId19"/>
    <p:sldId id="277" r:id="rId20"/>
    <p:sldId id="305" r:id="rId21"/>
    <p:sldId id="281" r:id="rId22"/>
    <p:sldId id="286" r:id="rId23"/>
    <p:sldId id="287" r:id="rId24"/>
    <p:sldId id="288" r:id="rId25"/>
    <p:sldId id="291" r:id="rId26"/>
    <p:sldId id="293" r:id="rId27"/>
    <p:sldId id="297" r:id="rId28"/>
    <p:sldId id="300" r:id="rId29"/>
    <p:sldId id="299" r:id="rId30"/>
    <p:sldId id="301" r:id="rId31"/>
    <p:sldId id="283" r:id="rId32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0" name="Administrator" initials="" lastIdx="0" clrIdx="0"/>
  <p:cmAuthor id="3" name="pc" initials="p" lastIdx="0" clrIdx="0"/>
  <p:cmAuthor id="4" name="林细尘" initials="林" lastIdx="0" clrIdx="3"/>
  <p:cmAuthor id="7" name="1206988966@qq.com" initials="1" lastIdx="0" clrIdx="2"/>
  <p:cmAuthor id="8" name="姜伟光" initials="姜" lastIdx="0" clrIdx="0"/>
  <p:cmAuthor id="5" name="宋洁然" initials="宋" lastIdx="0" clrIdx="1"/>
  <p:cmAuthor id="6" name="ming qiu" initials="m" lastIdx="0" clrIdx="1"/>
  <p:cmAuthor id="10" name="86136" initials="8" lastIdx="0" clrIdx="9"/>
  <p:cmAuthor id="1" name="微软用户" initials="微软用户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15762"/>
    <a:srgbClr val="E0E3E8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0"/>
        <p:guide pos="37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482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方正宋刻本秀楷_GBK" panose="02000000000000000000" charset="-122"/>
              <a:ea typeface="方正宋刻本秀楷_GBK" panose="02000000000000000000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png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8.xml"/><Relationship Id="rId7" Type="http://schemas.openxmlformats.org/officeDocument/2006/relationships/image" Target="../media/image3.png"/><Relationship Id="rId6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.png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5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7.png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01.xml"/><Relationship Id="rId7" Type="http://schemas.openxmlformats.org/officeDocument/2006/relationships/image" Target="../media/image3.png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1.png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2.xm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../media/image2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1.png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5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image" Target="../media/image1.png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5.png"/><Relationship Id="rId3" Type="http://schemas.openxmlformats.org/officeDocument/2006/relationships/tags" Target="../tags/tag13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7.xml"/><Relationship Id="rId7" Type="http://schemas.openxmlformats.org/officeDocument/2006/relationships/image" Target="../media/image3.png"/><Relationship Id="rId6" Type="http://schemas.openxmlformats.org/officeDocument/2006/relationships/tags" Target="../tags/tag136.xml"/><Relationship Id="rId5" Type="http://schemas.openxmlformats.org/officeDocument/2006/relationships/image" Target="../media/image2.png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1.png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48.xml"/><Relationship Id="rId7" Type="http://schemas.openxmlformats.org/officeDocument/2006/relationships/image" Target="../media/image3.png"/><Relationship Id="rId6" Type="http://schemas.openxmlformats.org/officeDocument/2006/relationships/tags" Target="../tags/tag147.xml"/><Relationship Id="rId5" Type="http://schemas.openxmlformats.org/officeDocument/2006/relationships/image" Target="../media/image2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.png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58.xml"/><Relationship Id="rId7" Type="http://schemas.openxmlformats.org/officeDocument/2006/relationships/image" Target="../media/image3.png"/><Relationship Id="rId6" Type="http://schemas.openxmlformats.org/officeDocument/2006/relationships/tags" Target="../tags/tag157.xml"/><Relationship Id="rId5" Type="http://schemas.openxmlformats.org/officeDocument/2006/relationships/image" Target="../media/image2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image" Target="../media/image1.png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5.png"/><Relationship Id="rId3" Type="http://schemas.openxmlformats.org/officeDocument/2006/relationships/tags" Target="../tags/tag164.xml"/><Relationship Id="rId2" Type="http://schemas.openxmlformats.org/officeDocument/2006/relationships/image" Target="../media/image1.png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9.png"/><Relationship Id="rId7" Type="http://schemas.openxmlformats.org/officeDocument/2006/relationships/tags" Target="../tags/tag184.xml"/><Relationship Id="rId6" Type="http://schemas.openxmlformats.org/officeDocument/2006/relationships/image" Target="../media/image8.png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image" Target="../media/image1.png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image" Target="../media/image11.png"/><Relationship Id="rId12" Type="http://schemas.openxmlformats.org/officeDocument/2006/relationships/tags" Target="../tags/tag187.xml"/><Relationship Id="rId11" Type="http://schemas.openxmlformats.org/officeDocument/2006/relationships/image" Target="../media/image10.png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202.xml"/><Relationship Id="rId12" Type="http://schemas.openxmlformats.org/officeDocument/2006/relationships/image" Target="../media/image4.png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../media/image3.png"/><Relationship Id="rId7" Type="http://schemas.openxmlformats.org/officeDocument/2006/relationships/tags" Target="../tags/tag206.xml"/><Relationship Id="rId6" Type="http://schemas.openxmlformats.org/officeDocument/2006/relationships/image" Target="../media/image2.png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image" Target="../media/image1.png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3.png"/><Relationship Id="rId7" Type="http://schemas.openxmlformats.org/officeDocument/2006/relationships/tags" Target="../tags/tag216.xml"/><Relationship Id="rId6" Type="http://schemas.openxmlformats.org/officeDocument/2006/relationships/image" Target="../media/image4.png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1.png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13.png"/><Relationship Id="rId7" Type="http://schemas.openxmlformats.org/officeDocument/2006/relationships/tags" Target="../tags/tag226.xml"/><Relationship Id="rId6" Type="http://schemas.openxmlformats.org/officeDocument/2006/relationships/image" Target="../media/image12.png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image" Target="../media/image1.png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image" Target="../media/image1.png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image" Target="../media/image3.png"/><Relationship Id="rId12" Type="http://schemas.openxmlformats.org/officeDocument/2006/relationships/tags" Target="../tags/tag243.xml"/><Relationship Id="rId11" Type="http://schemas.openxmlformats.org/officeDocument/2006/relationships/image" Target="../media/image2.png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image" Target="../media/image1.png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68.xml"/><Relationship Id="rId7" Type="http://schemas.openxmlformats.org/officeDocument/2006/relationships/image" Target="../media/image3.png"/><Relationship Id="rId6" Type="http://schemas.openxmlformats.org/officeDocument/2006/relationships/tags" Target="../tags/tag267.xml"/><Relationship Id="rId5" Type="http://schemas.openxmlformats.org/officeDocument/2006/relationships/image" Target="../media/image2.png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image" Target="../media/image1.png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image" Target="../media/image5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image" Target="../media/image1.png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image" Target="../media/image7.png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91.xml"/><Relationship Id="rId7" Type="http://schemas.openxmlformats.org/officeDocument/2006/relationships/image" Target="../media/image3.png"/><Relationship Id="rId6" Type="http://schemas.openxmlformats.org/officeDocument/2006/relationships/tags" Target="../tags/tag290.xml"/><Relationship Id="rId5" Type="http://schemas.openxmlformats.org/officeDocument/2006/relationships/image" Target="../media/image2.png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1.png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02.xml"/><Relationship Id="rId7" Type="http://schemas.openxmlformats.org/officeDocument/2006/relationships/image" Target="../media/image3.png"/><Relationship Id="rId6" Type="http://schemas.openxmlformats.org/officeDocument/2006/relationships/tags" Target="../tags/tag301.xml"/><Relationship Id="rId5" Type="http://schemas.openxmlformats.org/officeDocument/2006/relationships/image" Target="../media/image2.png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1.png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image" Target="../media/image5.png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1.png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image" Target="../media/image5.png"/><Relationship Id="rId3" Type="http://schemas.openxmlformats.org/officeDocument/2006/relationships/tags" Target="../tags/tag32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27.xml"/><Relationship Id="rId7" Type="http://schemas.openxmlformats.org/officeDocument/2006/relationships/image" Target="../media/image3.png"/><Relationship Id="rId6" Type="http://schemas.openxmlformats.org/officeDocument/2006/relationships/tags" Target="../tags/tag326.xml"/><Relationship Id="rId5" Type="http://schemas.openxmlformats.org/officeDocument/2006/relationships/image" Target="../media/image2.png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.png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38.xml"/><Relationship Id="rId7" Type="http://schemas.openxmlformats.org/officeDocument/2006/relationships/image" Target="../media/image3.png"/><Relationship Id="rId6" Type="http://schemas.openxmlformats.org/officeDocument/2006/relationships/tags" Target="../tags/tag337.xml"/><Relationship Id="rId5" Type="http://schemas.openxmlformats.org/officeDocument/2006/relationships/image" Target="../media/image2.png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1.png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48.xml"/><Relationship Id="rId7" Type="http://schemas.openxmlformats.org/officeDocument/2006/relationships/image" Target="../media/image3.png"/><Relationship Id="rId6" Type="http://schemas.openxmlformats.org/officeDocument/2006/relationships/tags" Target="../tags/tag347.xml"/><Relationship Id="rId5" Type="http://schemas.openxmlformats.org/officeDocument/2006/relationships/image" Target="../media/image2.pn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image" Target="../media/image1.png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image" Target="../media/image5.png"/><Relationship Id="rId3" Type="http://schemas.openxmlformats.org/officeDocument/2006/relationships/tags" Target="../tags/tag354.xml"/><Relationship Id="rId2" Type="http://schemas.openxmlformats.org/officeDocument/2006/relationships/image" Target="../media/image1.png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image" Target="../media/image9.png"/><Relationship Id="rId7" Type="http://schemas.openxmlformats.org/officeDocument/2006/relationships/tags" Target="../tags/tag374.xml"/><Relationship Id="rId6" Type="http://schemas.openxmlformats.org/officeDocument/2006/relationships/image" Target="../media/image8.png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image" Target="../media/image1.png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image" Target="../media/image11.png"/><Relationship Id="rId12" Type="http://schemas.openxmlformats.org/officeDocument/2006/relationships/tags" Target="../tags/tag377.xml"/><Relationship Id="rId11" Type="http://schemas.openxmlformats.org/officeDocument/2006/relationships/image" Target="../media/image10.png"/><Relationship Id="rId10" Type="http://schemas.openxmlformats.org/officeDocument/2006/relationships/tags" Target="../tags/tag37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392.xml"/><Relationship Id="rId12" Type="http://schemas.openxmlformats.org/officeDocument/2006/relationships/image" Target="../media/image4.png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image" Target="../media/image3.png"/><Relationship Id="rId7" Type="http://schemas.openxmlformats.org/officeDocument/2006/relationships/tags" Target="../tags/tag396.xml"/><Relationship Id="rId6" Type="http://schemas.openxmlformats.org/officeDocument/2006/relationships/image" Target="../media/image2.png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image" Target="../media/image1.png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image" Target="../media/image3.png"/><Relationship Id="rId7" Type="http://schemas.openxmlformats.org/officeDocument/2006/relationships/tags" Target="../tags/tag406.xml"/><Relationship Id="rId6" Type="http://schemas.openxmlformats.org/officeDocument/2006/relationships/image" Target="../media/image4.png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image" Target="../media/image1.png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image" Target="../media/image13.png"/><Relationship Id="rId7" Type="http://schemas.openxmlformats.org/officeDocument/2006/relationships/tags" Target="../tags/tag416.xml"/><Relationship Id="rId6" Type="http://schemas.openxmlformats.org/officeDocument/2006/relationships/image" Target="../media/image12.png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image" Target="../media/image1.png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image" Target="../media/image1.png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image" Target="../media/image3.png"/><Relationship Id="rId12" Type="http://schemas.openxmlformats.org/officeDocument/2006/relationships/tags" Target="../tags/tag433.xml"/><Relationship Id="rId11" Type="http://schemas.openxmlformats.org/officeDocument/2006/relationships/image" Target="../media/image2.png"/><Relationship Id="rId10" Type="http://schemas.openxmlformats.org/officeDocument/2006/relationships/tags" Target="../tags/tag43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130629" y="815009"/>
            <a:ext cx="11895719" cy="5883966"/>
          </a:xfrm>
          <a:prstGeom prst="roundRect">
            <a:avLst>
              <a:gd name="adj" fmla="val 28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532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4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7" Type="http://schemas.openxmlformats.org/officeDocument/2006/relationships/theme" Target="../theme/theme3.xml"/><Relationship Id="rId26" Type="http://schemas.openxmlformats.org/officeDocument/2006/relationships/tags" Target="../tags/tag442.xml"/><Relationship Id="rId25" Type="http://schemas.openxmlformats.org/officeDocument/2006/relationships/tags" Target="../tags/tag441.xml"/><Relationship Id="rId24" Type="http://schemas.openxmlformats.org/officeDocument/2006/relationships/tags" Target="../tags/tag440.xml"/><Relationship Id="rId23" Type="http://schemas.openxmlformats.org/officeDocument/2006/relationships/tags" Target="../tags/tag439.xml"/><Relationship Id="rId22" Type="http://schemas.openxmlformats.org/officeDocument/2006/relationships/tags" Target="../tags/tag438.xml"/><Relationship Id="rId21" Type="http://schemas.openxmlformats.org/officeDocument/2006/relationships/tags" Target="../tags/tag437.xml"/><Relationship Id="rId20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43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54.xml"/><Relationship Id="rId5" Type="http://schemas.openxmlformats.org/officeDocument/2006/relationships/image" Target="../media/image22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55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56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57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59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tags" Target="../tags/tag458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63.xml"/><Relationship Id="rId7" Type="http://schemas.openxmlformats.org/officeDocument/2006/relationships/image" Target="../media/image22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462.xml"/><Relationship Id="rId3" Type="http://schemas.openxmlformats.org/officeDocument/2006/relationships/image" Target="../media/image36.png"/><Relationship Id="rId2" Type="http://schemas.openxmlformats.org/officeDocument/2006/relationships/tags" Target="../tags/tag461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4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6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66.xml"/><Relationship Id="rId3" Type="http://schemas.openxmlformats.org/officeDocument/2006/relationships/slide" Target="slide27.xml"/><Relationship Id="rId2" Type="http://schemas.openxmlformats.org/officeDocument/2006/relationships/tags" Target="../tags/tag465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67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70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tags" Target="../tags/tag469.xml"/><Relationship Id="rId3" Type="http://schemas.openxmlformats.org/officeDocument/2006/relationships/image" Target="../media/image42.jpeg"/><Relationship Id="rId2" Type="http://schemas.openxmlformats.org/officeDocument/2006/relationships/tags" Target="../tags/tag468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4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7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476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78.xml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79.xml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80.xml"/><Relationship Id="rId1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8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Relationship Id="rId3" Type="http://schemas.openxmlformats.org/officeDocument/2006/relationships/slide" Target="slide17.xml"/><Relationship Id="rId2" Type="http://schemas.openxmlformats.org/officeDocument/2006/relationships/image" Target="../media/image6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4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4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4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48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49.xml"/><Relationship Id="rId2" Type="http://schemas.openxmlformats.org/officeDocument/2006/relationships/image" Target="../media/image22.png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50.xml"/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51.xml"/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2113280"/>
            <a:ext cx="12166600" cy="2432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9685" y="1398905"/>
            <a:ext cx="5837555" cy="1132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、主张：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9405" y="1920240"/>
            <a:ext cx="11669395" cy="115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41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人生观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：人生的目标是“存天理，灭人欲”，从而达到“圣人”的精神境界。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96570" y="3076575"/>
            <a:ext cx="11553825" cy="95313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spcAft>
                <a:spcPct val="0"/>
              </a:spcAft>
            </a:pP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饮食，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天理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也。山珍海味，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人欲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也。夫妻，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天理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也。三妻四妾，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人欲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也。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l" fontAlgn="auto">
              <a:spcAft>
                <a:spcPct val="0"/>
              </a:spcAft>
            </a:pP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                                           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朱熹                                  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96570" y="4015105"/>
            <a:ext cx="11314430" cy="52197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spcAft>
                <a:spcPct val="0"/>
              </a:spcAft>
            </a:pP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天理人欲，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不容并立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。天理存则人欲亡，人欲胜则天理灭。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朱熹                             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" name="Picture 2" descr="http://www.scxdf.com/Upload/2010519/08296488-bca4-4526-b98c-5cdd75d711eb.jpg"/>
          <p:cNvPicPr>
            <a:picLocks noChangeAspect="1"/>
          </p:cNvPicPr>
          <p:nvPr/>
        </p:nvPicPr>
        <p:blipFill>
          <a:blip r:embed="rId3"/>
          <a:srcRect l="22895" t="16734" r="17964" b="10953"/>
          <a:stretch>
            <a:fillRect/>
          </a:stretch>
        </p:blipFill>
        <p:spPr>
          <a:xfrm>
            <a:off x="1323975" y="4641850"/>
            <a:ext cx="2347595" cy="1724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8" descr="100204173757885e71f8e50ff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440" y="4624705"/>
            <a:ext cx="2357120" cy="1725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323975" y="6397625"/>
            <a:ext cx="2362200" cy="460375"/>
          </a:xfrm>
          <a:prstGeom prst="rect">
            <a:avLst/>
          </a:prstGeom>
          <a:solidFill>
            <a:srgbClr val="E0E3E8">
              <a:alpha val="79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天理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82440" y="6363970"/>
            <a:ext cx="2357755" cy="460375"/>
          </a:xfrm>
          <a:prstGeom prst="rect">
            <a:avLst/>
          </a:prstGeom>
          <a:solidFill>
            <a:srgbClr val="E0E3E8">
              <a:alpha val="81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人欲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50075" y="4608830"/>
            <a:ext cx="4923155" cy="222504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fontAlgn="base">
              <a:lnSpc>
                <a:spcPts val="4160"/>
              </a:lnSpc>
              <a:spcBef>
                <a:spcPts val="0"/>
              </a:spcBef>
            </a:pPr>
            <a:r>
              <a:rPr lang="en-US" altLang="zh-CN" sz="3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人欲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是指那些超出社会道德规范的过度欲望。主张弘扬道德抑制人欲，反对违背道德原则过分追求利欲。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方正宋刻本秀楷_GBK" panose="020000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36700" y="1415415"/>
            <a:ext cx="2149475" cy="52197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如何实现理？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2" grpId="0"/>
      <p:bldP spid="22" grpId="1"/>
      <p:bldP spid="12" grpId="0" bldLvl="0" animBg="1"/>
      <p:bldP spid="12" grpId="1" animBg="1"/>
      <p:bldP spid="14" grpId="0" bldLvl="0" animBg="1"/>
      <p:bldP spid="14" grpId="1" animBg="1"/>
      <p:bldP spid="9" grpId="0" bldLvl="0" animBg="1"/>
      <p:bldP spid="9" grpId="1" animBg="1"/>
      <p:bldP spid="24" grpId="0" animBg="1"/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49655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6540" y="988060"/>
            <a:ext cx="5643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如何看待“存天理、灭人欲”？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1775" y="5090160"/>
            <a:ext cx="11383010" cy="1235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4460"/>
              </a:lnSpc>
              <a:spcBef>
                <a:spcPct val="0"/>
              </a:spcBef>
              <a:buNone/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另一方面，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它具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有</a:t>
            </a:r>
            <a:r>
              <a:rPr lang="en-US" alt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禁锢合理欲望、扼杀人性的潜在可能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，极易成为统治者束缚被统治者的精神工具。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775" y="3670300"/>
            <a:ext cx="11513820" cy="1235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44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一方面，对人</a:t>
            </a:r>
            <a:r>
              <a:rPr lang="en-US" alt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高标准、严格要求的修养理念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，要求人摒弃过度欲望，追求更高的精神境界，体现出宗教的</a:t>
            </a:r>
            <a:r>
              <a:rPr lang="en-US" alt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道德自律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楷体" panose="02010609060101010101" charset="-122"/>
                <a:sym typeface="+mn-ea"/>
              </a:rPr>
              <a:t>，具有一定积极意义。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31775" y="1630045"/>
            <a:ext cx="1151318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4160"/>
              </a:lnSpc>
              <a:spcAft>
                <a:spcPct val="0"/>
              </a:spcAft>
            </a:pPr>
            <a:r>
              <a:rPr 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理学的理欲之辩，本意是想规谏统治者。但事实是统治者顺手接过来，反向一击，理欲之辩由道德修养的圣贤功夫转化成了</a:t>
            </a:r>
            <a:r>
              <a:rPr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政治奴役性的残杀工具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   </a:t>
            </a:r>
            <a:r>
              <a:rPr 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——张立文《宋明理学研究》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407795"/>
            <a:ext cx="583755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、主张：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0" y="2926715"/>
            <a:ext cx="117322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今日格一件，明日格一件，积习既多，然后脱然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自有贯通处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。一事不穷，则阙了一事道理；一物不格，则阙了一物道理 。      —《朱子语类》</a:t>
            </a:r>
            <a:endParaRPr lang="zh-CN" altLang="en-US" sz="2800" b="1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75" y="1957070"/>
            <a:ext cx="11906885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8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认识论和方法论：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格物致知”，只有深刻探究万物，才能达到对普遍天理的认识。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36700" y="1452245"/>
            <a:ext cx="2149475" cy="52197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如何认识理？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Picture 2" descr="http://p0.so.qhimgs1.com/bdr/_240_/t012903b5a6dacddad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16380" y="3879850"/>
            <a:ext cx="2909570" cy="1885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9390" y="5765165"/>
            <a:ext cx="28987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0E3E8">
                    <a:alpha val="79000"/>
                  </a:srgb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羊羔跪乳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500495" y="3879215"/>
            <a:ext cx="2978785" cy="188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500495" y="5765165"/>
            <a:ext cx="297878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0E3E8">
                    <a:alpha val="79000"/>
                  </a:srgb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莲花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6189345"/>
            <a:ext cx="2889250" cy="5270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95" y="6189345"/>
            <a:ext cx="3092450" cy="5270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9" grpId="0"/>
      <p:bldP spid="9" grpId="1"/>
      <p:bldP spid="24" grpId="0" bldLvl="0" animBg="1"/>
      <p:bldP spid="24" grpId="1" animBg="1"/>
      <p:bldP spid="12" grpId="1" animBg="1"/>
      <p:bldP spid="11" grpId="1" animBg="1"/>
      <p:bldP spid="6" grpId="0"/>
      <p:bldP spid="12" grpId="2"/>
      <p:bldP spid="1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36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8275" y="1185545"/>
            <a:ext cx="4190365" cy="70675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理学新在哪里？</a:t>
            </a:r>
            <a:endParaRPr lang="zh-CN" altLang="en-US" sz="4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8275" y="2148205"/>
            <a:ext cx="112833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4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、特点：</a:t>
            </a:r>
            <a:endParaRPr lang="zh-CN" altLang="en-US" sz="40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更多吸收了佛、道因素</a:t>
            </a:r>
            <a:endParaRPr lang="zh-CN" altLang="en-US" sz="40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儒学进一步思辨化、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哲学化</a:t>
            </a:r>
            <a:endParaRPr lang="zh-CN" altLang="en-US" sz="40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40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）更加强调伦理道德为思想核心</a:t>
            </a:r>
            <a:endParaRPr lang="zh-CN" altLang="en-US" sz="40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4711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（四）儒学教育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65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020" y="10382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如何发扬理学？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75" y="2515235"/>
            <a:ext cx="5868670" cy="1209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60"/>
              </a:lnSpc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（1）合编</a:t>
            </a:r>
            <a:r>
              <a:rPr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“四书”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，并加以注释，作为先于“五经”的</a:t>
            </a:r>
            <a:r>
              <a:rPr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儒学基础读物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75" y="4006850"/>
            <a:ext cx="5837555" cy="118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2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（2）创办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书院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，传播理学，推动了儒学的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普及化、通俗化。</a:t>
            </a:r>
            <a:endParaRPr lang="zh-CN" altLang="en-US" sz="2800" b="1">
              <a:solidFill>
                <a:srgbClr val="C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7085" y="1525905"/>
            <a:ext cx="3316605" cy="27654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95" y="1525905"/>
            <a:ext cx="2987040" cy="23729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1880235"/>
            <a:ext cx="5187950" cy="52705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87085" y="4361815"/>
            <a:ext cx="6353810" cy="2386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fontAlgn="auto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穿衣：要颈紧、腰紧、脚紧；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defTabSz="457200" rtl="0" fontAlgn="auto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说话：凡为人子弟必须低声下气，语言详缓；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defTabSz="457200" rtl="0" fontAlgn="auto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读书：要端正身体面对书册，祥缓看字；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defTabSz="457200" rtl="0" fontAlgn="auto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饮食：在长辈面前，必须轻嚼缓咽，不可闻饮</a:t>
            </a:r>
            <a:endParaRPr lang="zh-CN" altLang="en-US" sz="2400" b="1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marR="0" lvl="0" indent="0" algn="l" defTabSz="457200" rtl="0" fontAlgn="auto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食之声。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——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朱熹：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童蒙须知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400" b="1" noProof="0" dirty="0">
              <a:ln>
                <a:noFill/>
              </a:ln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80195" y="3898900"/>
            <a:ext cx="297878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0E3E8">
                    <a:alpha val="79000"/>
                  </a:srgb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白鹿洞书院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50" y="5614670"/>
            <a:ext cx="5748655" cy="953135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</a:rPr>
              <a:t>南宋后期，程朱理学成为官方正统思想</a:t>
            </a:r>
            <a:endParaRPr lang="zh-CN" altLang="en-US" sz="2800" b="1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35" grpId="0" bldLvl="0" animBg="1"/>
      <p:bldP spid="35" grpId="1" animBg="1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4711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（五）影响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65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7020" y="10382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如何认识理学？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1196975" y="1156335"/>
            <a:ext cx="3456305" cy="3122396"/>
            <a:chOff x="14031" y="5724"/>
            <a:chExt cx="5443" cy="5124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t="-14114"/>
            <a:stretch>
              <a:fillRect/>
            </a:stretch>
          </p:blipFill>
          <p:spPr>
            <a:xfrm>
              <a:off x="14031" y="5724"/>
              <a:ext cx="5443" cy="4824"/>
            </a:xfrm>
            <a:prstGeom prst="rect">
              <a:avLst/>
            </a:prstGeom>
            <a:noFill/>
          </p:spPr>
        </p:pic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>
              <a:off x="14031" y="9971"/>
              <a:ext cx="5443" cy="877"/>
            </a:xfrm>
            <a:prstGeom prst="rect">
              <a:avLst/>
            </a:prstGeom>
            <a:solidFill>
              <a:srgbClr val="515762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崖山海战</a:t>
              </a:r>
              <a:endParaRPr lang="zh-CN" altLang="en-US" b="1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pPr algn="ctr"/>
              <a:r>
                <a:rPr lang="zh-CN" altLang="en-US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南宋十万军民殉国</a:t>
              </a:r>
              <a:endParaRPr lang="zh-CN" altLang="en-US" b="1"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635" y="1560195"/>
            <a:ext cx="2501265" cy="2635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27270" y="3613785"/>
            <a:ext cx="2499995" cy="645160"/>
          </a:xfrm>
          <a:prstGeom prst="rect">
            <a:avLst/>
          </a:prstGeom>
          <a:solidFill>
            <a:srgbClr val="515762">
              <a:alpha val="46000"/>
            </a:srgbClr>
          </a:solidFill>
        </p:spPr>
        <p:txBody>
          <a:bodyPr wrap="square" rtlCol="0" anchor="t">
            <a:spAutoFit/>
          </a:bodyPr>
          <a:p>
            <a:pPr marL="0" marR="0" lvl="0" indent="0" algn="ctr" defTabSz="9144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人生自古谁无死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</a:endParaRPr>
          </a:p>
          <a:p>
            <a:pPr marL="0" marR="0" lvl="0" indent="0" algn="ctr" defTabSz="9144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留取丹心照汗</a:t>
            </a:r>
            <a:r>
              <a:rPr lang="zh-CN" altLang="en-US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青</a:t>
            </a:r>
            <a:endParaRPr lang="zh-CN" altLang="en-US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2" name="Picture 2" descr="贞节牌坊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01255" y="1560195"/>
            <a:ext cx="3455670" cy="2330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01255" y="3827780"/>
            <a:ext cx="3456305" cy="368300"/>
          </a:xfrm>
          <a:prstGeom prst="rect">
            <a:avLst/>
          </a:prstGeom>
          <a:solidFill>
            <a:srgbClr val="515762">
              <a:alpha val="46000"/>
            </a:srgbClr>
          </a:solidFill>
        </p:spPr>
        <p:txBody>
          <a:bodyPr wrap="square" rtlCol="0" anchor="t">
            <a:spAutoFit/>
          </a:bodyPr>
          <a:p>
            <a:pPr marL="0" marR="0" lvl="0" indent="0" algn="ctr" defTabSz="9144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贞节牌坊</a:t>
            </a:r>
            <a:endParaRPr lang="zh-CN" altLang="en-US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05775" y="1560195"/>
            <a:ext cx="28517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“</a:t>
            </a:r>
            <a:r>
              <a:rPr lang="zh-CN" altLang="en-US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饿死事小，失节事大</a:t>
            </a:r>
            <a:r>
              <a:rPr lang="en-US" altLang="zh-CN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”</a:t>
            </a:r>
            <a:endParaRPr lang="en-US" altLang="zh-CN" b="1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方正宋刻本秀楷_GBK" panose="02000000000000000000" charset="-122"/>
              <a:sym typeface="+mn-ea"/>
            </a:endParaRPr>
          </a:p>
          <a:p>
            <a:r>
              <a:rPr lang="en-US" altLang="zh-CN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                         ——</a:t>
            </a:r>
            <a:r>
              <a:rPr lang="zh-CN" altLang="en-US" b="1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方正宋刻本秀楷_GBK" panose="02000000000000000000" charset="-122"/>
                <a:sym typeface="+mn-ea"/>
              </a:rPr>
              <a:t>程颐</a:t>
            </a:r>
            <a:endParaRPr lang="zh-CN" altLang="en-US" b="1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方正宋刻本秀楷_GBK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8415" y="4258945"/>
            <a:ext cx="11957685" cy="165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fontAlgn="auto">
              <a:lnSpc>
                <a:spcPts val="40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marR="0" lvl="0" indent="0" algn="l" defTabSz="914400" rtl="0" fontAlgn="auto">
              <a:lnSpc>
                <a:spcPts val="40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注重</a:t>
            </a:r>
            <a:r>
              <a:rPr lang="zh-CN" altLang="en-US" sz="28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气节品德、自我节制、责任使命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等塑造了</a:t>
            </a:r>
            <a:r>
              <a:rPr lang="zh-CN" altLang="en-US" sz="28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中华民族性格特征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，适应了统治者维护封建统治的需要。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8415" y="5818505"/>
            <a:ext cx="11871325" cy="11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fontAlgn="auto">
              <a:lnSpc>
                <a:spcPts val="40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marR="0" lvl="0" indent="0" algn="l" defTabSz="914400" rtl="0" fontAlgn="auto">
              <a:lnSpc>
                <a:spcPts val="40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用三纲五常</a:t>
            </a:r>
            <a:r>
              <a:rPr lang="zh-CN" altLang="en-US" sz="2800" b="1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维系封建专制制度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，压抑、扼杀人们的自然欲求。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285615"/>
            <a:ext cx="1785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、积极：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75" y="5818505"/>
            <a:ext cx="17913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 noProof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 noProof="0">
                <a:ln>
                  <a:noFill/>
                </a:ln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、消极：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1" grpId="0" animBg="1"/>
      <p:bldP spid="11" grpId="1" animBg="1"/>
      <p:bldP spid="13" grpId="0" animBg="1"/>
      <p:bldP spid="13" grpId="1" animBg="1"/>
      <p:bldP spid="14" grpId="0"/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32460" y="128270"/>
            <a:ext cx="113722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理学，是一套包括</a:t>
            </a:r>
            <a:r>
              <a:rPr lang="zh-CN" altLang="en-US" sz="36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宇宙观、人生观、认识论、方法论</a:t>
            </a:r>
            <a:r>
              <a:rPr lang="zh-CN" altLang="en-US" sz="36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的理论体系。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699770" y="2011045"/>
            <a:ext cx="91205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宇宙观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：理是自然界和社会的根本原则，也称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天理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99770" y="2849880"/>
            <a:ext cx="10791825" cy="115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4160"/>
              </a:lnSpc>
            </a:pP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人生观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：人生的目标是“存天理，灭人欲”，从而达到“圣人”的精神境界。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745490" y="4182745"/>
            <a:ext cx="10582910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860"/>
              </a:lnSpc>
            </a:pP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认识论和方法论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格物致知”，只有深刻探究万物，才能达到对普遍天理的认识。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39878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（一）文学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92075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0" y="1515745"/>
          <a:ext cx="1219200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100"/>
                <a:gridCol w="1768475"/>
                <a:gridCol w="6283325"/>
                <a:gridCol w="3213100"/>
              </a:tblGrid>
              <a:tr h="457200"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形式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时期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特征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代表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</a:tr>
              <a:tr h="438785">
                <a:tc rowSpan="2"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宋词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唐朝出现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rowSpan="2">
                  <a:txBody>
                    <a:bodyPr wrap="square"/>
                    <a:p>
                      <a:pPr algn="ctr"/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rowSpan="2">
                  <a:txBody>
                    <a:bodyPr wrap="square"/>
                    <a:p>
                      <a:pPr algn="ctr"/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</a:tr>
              <a:tr h="349885">
                <a:tc vMerge="1">
                  <a:tcPr/>
                </a:tc>
                <a:tc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宋朝鼎盛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vMerge="1">
                  <a:tcPr/>
                </a:tc>
                <a:tc vMerge="1">
                  <a:tcPr/>
                </a:tc>
              </a:tr>
              <a:tr h="1064260">
                <a:tc rowSpan="2">
                  <a:txBody>
                    <a:bodyPr wrap="square"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元曲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rowSpan="2">
                  <a:txBody>
                    <a:bodyPr wrap="square"/>
                    <a:p>
                      <a:pPr algn="ctr"/>
                      <a:r>
                        <a:rPr lang="zh-CN" altLang="en-US" sz="2800" b="1" smtClean="0">
                          <a:latin typeface="楷体" panose="02010609060101010101" charset="-122"/>
                          <a:ea typeface="楷体" panose="02010609060101010101" charset="-122"/>
                        </a:rPr>
                        <a:t>元朝</a:t>
                      </a:r>
                      <a:endParaRPr lang="zh-CN" altLang="en-US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p>
                      <a:pPr algn="ctr"/>
                      <a:endParaRPr lang="en-US" altLang="zh-CN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/>
                      <a:endParaRPr lang="en-US" altLang="zh-CN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rowSpan="2">
                  <a:txBody>
                    <a:bodyPr wrap="square"/>
                    <a:p>
                      <a:pPr algn="ctr"/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</a:tr>
              <a:tr h="1637665">
                <a:tc vMerge="1">
                  <a:tcPr/>
                </a:tc>
                <a:tc vMerge="1">
                  <a:tcPr/>
                </a:tc>
                <a:tc>
                  <a:txBody>
                    <a:bodyPr wrap="square"/>
                    <a:p>
                      <a:pPr algn="ctr"/>
                      <a:endParaRPr lang="en-US" altLang="zh-CN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/>
                      <a:endParaRPr lang="en-US" altLang="zh-CN" sz="2800" b="1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vMerge="1">
                  <a:tcPr/>
                </a:tc>
              </a:tr>
              <a:tr h="777875">
                <a:tc>
                  <a:txBody>
                    <a:bodyPr wrap="square"/>
                    <a:p>
                      <a:pPr marL="0" algn="ctr" defTabSz="914400" rtl="0" eaLnBrk="1" latinLnBrk="0" hangingPunct="1"/>
                      <a:r>
                        <a:rPr lang="zh-CN" altLang="en-US" sz="2800" b="1" kern="1200" smtClean="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+mn-cs"/>
                        </a:rPr>
                        <a:t>话本</a:t>
                      </a:r>
                      <a:endParaRPr lang="zh-CN" altLang="en-US" sz="2800" b="1" kern="1200" smtClean="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+mn-cs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p>
                      <a:pPr marL="0" algn="ctr" defTabSz="914400" rtl="0" eaLnBrk="1" latinLnBrk="0" hangingPunct="1"/>
                      <a:r>
                        <a:rPr lang="zh-CN" altLang="en-US" sz="2800" b="1" kern="1200" smtClean="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+mn-cs"/>
                        </a:rPr>
                        <a:t>宋元盛行</a:t>
                      </a:r>
                      <a:endParaRPr lang="zh-CN" altLang="en-US" sz="2800" b="1" kern="1200" smtClean="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+mn-cs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p>
                      <a:pPr algn="ctr"/>
                      <a:endParaRPr lang="zh-CN" altLang="en-US" sz="2800" b="1" kern="12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+mn-cs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p>
                      <a:pPr algn="ctr"/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2686685" y="2054225"/>
            <a:ext cx="6301740" cy="95313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/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句子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长短不等</a:t>
            </a: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，用来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配乐歌唱</a:t>
            </a: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，根据乐谱分为不同的词牌，有固定格式。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4" name="矩形 13">
            <a:hlinkClick r:id="rId3" tooltip="" action="ppaction://hlinksldjump"/>
          </p:cNvPr>
          <p:cNvSpPr/>
          <p:nvPr/>
        </p:nvSpPr>
        <p:spPr>
          <a:xfrm>
            <a:off x="8988425" y="2115820"/>
            <a:ext cx="3313430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/>
            <a:r>
              <a:rPr lang="zh-CN" altLang="en-US" sz="24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豪放派：苏轼、辛弃疾</a:t>
            </a:r>
            <a:endParaRPr lang="en-US" altLang="zh-CN" sz="24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lvl="0" defTabSz="914400"/>
            <a:r>
              <a:rPr lang="zh-CN" altLang="en-US" sz="24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婉约派：柳永、李清照</a:t>
            </a:r>
            <a:endParaRPr lang="zh-CN" altLang="en-US" sz="24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86685" y="3119120"/>
            <a:ext cx="6301105" cy="95313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/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散曲：比词更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灵活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、更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通俗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的长短句配乐诗歌体裁，更加适合市井演唱的需要。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7320" y="4184015"/>
            <a:ext cx="6301105" cy="156845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/>
            <a:r>
              <a:rPr lang="zh-CN" altLang="en-US" sz="2400" b="1">
                <a:solidFill>
                  <a:prstClr val="black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杂剧：将成套的散曲连缀在一起歌唱，辅以</a:t>
            </a:r>
            <a:r>
              <a:rPr lang="zh-CN" altLang="en-US" sz="24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音乐、舞蹈、表演、道白</a:t>
            </a:r>
            <a:r>
              <a:rPr lang="zh-CN" altLang="en-US" sz="2400" b="1">
                <a:solidFill>
                  <a:prstClr val="black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，安排不同的角色，来表达一个完整的故事情节，就形成了杂剧。元杂剧标志着我国古代戏曲艺术的</a:t>
            </a:r>
            <a:r>
              <a:rPr lang="zh-CN" altLang="en-US" sz="24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成熟</a:t>
            </a:r>
            <a:r>
              <a:rPr lang="zh-CN" altLang="en-US" sz="2400" b="1">
                <a:solidFill>
                  <a:prstClr val="black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。</a:t>
            </a:r>
            <a:endParaRPr lang="zh-CN" altLang="en-US" sz="2400" b="1">
              <a:solidFill>
                <a:prstClr val="black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87790" y="4184015"/>
            <a:ext cx="3204210" cy="95313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 defTabSz="914400"/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关汉卿</a:t>
            </a:r>
            <a:endParaRPr lang="en-US" altLang="zh-CN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lvl="0" algn="ctr" defTabSz="914400"/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王实甫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87320" y="5864225"/>
            <a:ext cx="6301105" cy="52197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/>
            <a:r>
              <a:rPr lang="zh-CN" altLang="en-US" sz="2800" b="1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实际上是早期的白话小说。</a:t>
            </a:r>
            <a:endParaRPr lang="zh-CN" altLang="en-US" sz="2800" b="1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1" grpId="0"/>
      <p:bldP spid="12" grpId="0"/>
      <p:bldP spid="15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（一）文学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99314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453515"/>
            <a:ext cx="5240020" cy="5297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、基本概况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、发展趋势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）两宋以来商品经济和城市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的繁荣；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）市民阶层扩大及生活水平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的提高。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）社会矛盾尖锐，词、曲句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式灵活，便于抒情。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6083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65" y="1525905"/>
            <a:ext cx="3714750" cy="2762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矩形 21"/>
          <p:cNvSpPr/>
          <p:nvPr/>
        </p:nvSpPr>
        <p:spPr>
          <a:xfrm>
            <a:off x="5434965" y="4288155"/>
            <a:ext cx="37153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流动的勾栏瓦舍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5" name="Picture 2" descr="https://timgsa.baidu.com/timg?image&amp;quality=80&amp;size=b9999_10000&amp;sec=1564905985686&amp;di=ec162b687d07f7fef09186a21e1154ce&amp;imgtype=0&amp;src=http%3A%2F%2F5b0988e595225.cdn.sohucs.com%2Fimages%2F20181207%2Ff90ea56fd4134c859db7b963c36d42f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35" y="1525905"/>
            <a:ext cx="2968625" cy="2762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1"/>
          <p:cNvSpPr/>
          <p:nvPr/>
        </p:nvSpPr>
        <p:spPr>
          <a:xfrm>
            <a:off x="9233535" y="4288155"/>
            <a:ext cx="29686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宋代说书人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49900" y="4926330"/>
            <a:ext cx="10852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新兴市民阶层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49490" y="4773930"/>
            <a:ext cx="23298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工商业主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伙计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游民闲人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进城农民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6827520" y="5029200"/>
            <a:ext cx="159385" cy="128079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9552940" y="5323840"/>
            <a:ext cx="527050" cy="5867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344150" y="4925695"/>
            <a:ext cx="15760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通俗的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直观的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娱乐的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685" y="2457450"/>
            <a:ext cx="2685415" cy="6115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平民化、世俗化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3068955"/>
            <a:ext cx="2151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、发展原因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/>
      <p:bldP spid="16" grpId="0"/>
      <p:bldP spid="13" grpId="0" bldLvl="0" animBg="1"/>
      <p:bldP spid="13" grpId="1" animBg="1"/>
      <p:bldP spid="14" grpId="0" bldLvl="0" animBg="1"/>
      <p:bldP spid="14" grpId="1" animBg="1"/>
      <p:bldP spid="3" grpId="0"/>
      <p:bldP spid="4" grpId="0"/>
      <p:bldP spid="4608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（二）艺术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60" y="110109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3426a572536e16f919c58776b1f2f2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0" y="2177415"/>
            <a:ext cx="5953760" cy="3676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5454650"/>
            <a:ext cx="5953125" cy="398780"/>
          </a:xfrm>
          <a:prstGeom prst="rect">
            <a:avLst/>
          </a:prstGeom>
          <a:solidFill>
            <a:srgbClr val="FFFFFF">
              <a:alpha val="74000"/>
            </a:srgbClr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苏轼《次辩才韵诗帖》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2700" y="6082030"/>
            <a:ext cx="59531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与唐朝相比更加追求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个性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，不拘法度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1" name="图片 10" descr="富春山居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38545" y="2174240"/>
            <a:ext cx="6052820" cy="36798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37910" y="6082030"/>
            <a:ext cx="60528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不强调写实，而注重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意境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和笔墨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情趣</a:t>
            </a:r>
            <a:endParaRPr lang="zh-CN" altLang="en-US" sz="2800" b="1">
              <a:solidFill>
                <a:srgbClr val="C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7910" y="5455285"/>
            <a:ext cx="6053455" cy="398780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黄公望《富春山居图》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" y="1561465"/>
            <a:ext cx="5943600" cy="615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830" y="1558290"/>
            <a:ext cx="6057900" cy="6159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9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>
            <a:alphaModFix amt="40000"/>
            <a:grayscl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-20320" y="1462405"/>
            <a:ext cx="12212320" cy="3692525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 descr="mmexport1634222122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1136015"/>
            <a:ext cx="2941320" cy="4018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41955" y="2155190"/>
            <a:ext cx="92500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“华夏民族之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文化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历数千载之演进，</a:t>
            </a:r>
            <a:r>
              <a:rPr lang="zh-CN" altLang="en-US" sz="32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造极于赵宋之世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。后渐衰微，终必复振。”        </a:t>
            </a:r>
            <a:endParaRPr lang="zh-CN" altLang="en-US" sz="32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</a:t>
            </a: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———陈寅恪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（一）基本概况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99314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0" y="1524635"/>
          <a:ext cx="12192000" cy="5186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20"/>
                <a:gridCol w="1862455"/>
                <a:gridCol w="8620125"/>
              </a:tblGrid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代表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朝代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表现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6299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印刷术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宋朝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948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zh-CN" altLang="en-US" sz="2800" b="1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火药</a:t>
                      </a:r>
                      <a:endParaRPr kumimoji="1" lang="zh-CN" altLang="en-US" sz="2800" b="1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  <a:sym typeface="+mn-ea"/>
                        </a:rPr>
                        <a:t>宋朝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59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zh-CN" altLang="en-US" sz="2800" b="1">
                          <a:solidFill>
                            <a:schemeClr val="tx1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黑体" panose="02010609060101010101" charset="-122"/>
                          <a:sym typeface="+mn-ea"/>
                        </a:rPr>
                        <a:t>指南针</a:t>
                      </a:r>
                      <a:endParaRPr kumimoji="1" lang="zh-CN" altLang="en-US" sz="2800" b="1">
                        <a:solidFill>
                          <a:schemeClr val="tx1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  <a:sym typeface="+mn-ea"/>
                        </a:rPr>
                        <a:t>宋朝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550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沈括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北宋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969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郭守敬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元朝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59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王祯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仿宋" panose="02010609060101010101" charset="-122"/>
                          <a:ea typeface="仿宋" panose="02010609060101010101" charset="-122"/>
                        </a:rPr>
                        <a:t>元朝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仿宋" panose="02010609060101010101" charset="-122"/>
                        <a:ea typeface="仿宋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564890" y="2140585"/>
            <a:ext cx="86271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雕版印刷相当</a:t>
            </a:r>
            <a:r>
              <a:rPr kumimoji="1"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普及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，北宋工匠</a:t>
            </a:r>
            <a:r>
              <a:rPr kumimoji="1"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毕昇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发明了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活字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印刷术</a:t>
            </a:r>
            <a:endParaRPr kumimoji="1" lang="zh-CN" altLang="en-US" sz="2800" b="1"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64890" y="2737485"/>
            <a:ext cx="86271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大量制造用于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军事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，由燃烧型火器逐步发展为爆炸型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火器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和管型射击火器。</a:t>
            </a:r>
            <a:endParaRPr kumimoji="1" lang="zh-CN" altLang="en-US" sz="2800" b="1"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64890" y="3765550"/>
            <a:ext cx="80479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用人工磁化的方法造出的指南针，</a:t>
            </a:r>
            <a:r>
              <a:rPr kumimoji="1"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广泛应用于航海</a:t>
            </a:r>
            <a:endParaRPr kumimoji="1" lang="zh-CN" altLang="en-US" sz="2800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64890" y="4482465"/>
            <a:ext cx="8627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《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梦溪笔谈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》记载和总结了当时的许多科技成果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64890" y="5004435"/>
            <a:ext cx="86271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设计和监制多种天文观测仪器，如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简仪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，主持全国范围的天文测量，编定新的历法《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授时历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64890" y="6028055"/>
            <a:ext cx="80479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编撰的《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农书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》，集北方和南方的农业技术于一体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（一）基本概况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99314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1693545"/>
            <a:ext cx="3487420" cy="2560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955" y="4254500"/>
            <a:ext cx="336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</a:rPr>
              <a:t>活字印刷术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15" y="2904490"/>
            <a:ext cx="3318510" cy="1350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1613"/>
          <a:stretch>
            <a:fillRect/>
          </a:stretch>
        </p:blipFill>
        <p:spPr>
          <a:xfrm>
            <a:off x="4788535" y="1679575"/>
            <a:ext cx="3209290" cy="1224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3290" y="4254500"/>
            <a:ext cx="3319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</a:rPr>
              <a:t>火器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08909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889365" y="1696085"/>
            <a:ext cx="2748915" cy="255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8889365" y="4254500"/>
            <a:ext cx="3020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</a:rPr>
              <a:t>指南针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955" y="4966970"/>
            <a:ext cx="11425555" cy="1568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火药、指南针、印刷术——这是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预告资产阶级社会到来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的三大发明。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火药把骑士阶层炸得粉碎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指南针打开了世界市场并建立了殖民地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，而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印刷术则变成了新教的工具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，总的来说变成了科学复兴的手段，变成对精神发展创造必要前提的最强大的杠杆。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——马克思《机械、自然力和科学的运用》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922020"/>
            <a:ext cx="10388600" cy="527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（一）基本概况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0" y="1686560"/>
          <a:ext cx="12214225" cy="4976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/>
                <a:gridCol w="1652270"/>
                <a:gridCol w="9525635"/>
              </a:tblGrid>
              <a:tr h="59055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朝代</a:t>
                      </a:r>
                      <a:r>
                        <a:rPr lang="en-US" altLang="zh-CN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民族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文字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8394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辽（契丹）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8394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微软雅黑" panose="020B0503020204020204" pitchFamily="34" charset="-122"/>
                          <a:sym typeface="+mn-ea"/>
                        </a:rPr>
                        <a:t>金（女真）</a:t>
                      </a:r>
                      <a:endParaRPr lang="en-US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83883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微软雅黑" panose="020B0503020204020204" pitchFamily="34" charset="-122"/>
                          <a:sym typeface="+mn-ea"/>
                        </a:rPr>
                        <a:t>西夏（党项）</a:t>
                      </a:r>
                      <a:endParaRPr lang="en-US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84010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微软雅黑" panose="020B0503020204020204" pitchFamily="34" charset="-122"/>
                          <a:sym typeface="+mn-ea"/>
                        </a:rPr>
                        <a:t>元（蒙古）</a:t>
                      </a:r>
                      <a:endParaRPr lang="en-US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微软雅黑" panose="020B0503020204020204" pitchFamily="34" charset="-122"/>
                          <a:sym typeface="+mn-ea"/>
                        </a:rPr>
                        <a:t>成吉思汗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02806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微软雅黑" panose="020B0503020204020204" pitchFamily="34" charset="-122"/>
                          <a:sym typeface="+mn-ea"/>
                        </a:rPr>
                        <a:t>忽必烈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0" y="99314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96540" y="2428240"/>
            <a:ext cx="939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9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借鉴汉字，先后创制契丹大字、小字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88590" y="3296920"/>
            <a:ext cx="9503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创制女真文字，在科举中开设女真进士科，用女真文字答题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8590" y="4081145"/>
            <a:ext cx="95034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西夏文通过出土文献大量保存下来</a:t>
            </a:r>
            <a:endParaRPr kumimoji="1" lang="zh-CN" altLang="en-US" sz="2800" b="1"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8590" y="4978400"/>
            <a:ext cx="9503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用畏兀儿文字拼写蒙古语，形成畏兀体蒙古文（蒙古秘史）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88590" y="5676265"/>
            <a:ext cx="95034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9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委派八思巴创造出一套拼音符号，这也是</a:t>
            </a:r>
            <a:r>
              <a:rPr kumimoji="1"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汉语拼音化的最早尝试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8" grpId="0"/>
      <p:bldP spid="8" grpId="1"/>
      <p:bldP spid="5" grpId="0"/>
      <p:bldP spid="5" grpId="1"/>
      <p:bldP spid="15" grpId="0"/>
      <p:bldP spid="15" grpId="1"/>
      <p:bldP spid="19" grpId="0"/>
      <p:bldP spid="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40005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（二）特点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2700" y="103886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13665" y="4742180"/>
            <a:ext cx="3219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契丹文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030" y="2103120"/>
            <a:ext cx="3220085" cy="2472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5215" y="2103120"/>
            <a:ext cx="2353310" cy="2472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270625" y="2103120"/>
            <a:ext cx="2498725" cy="2472055"/>
            <a:chOff x="5935407" y="1742920"/>
            <a:chExt cx="2842125" cy="2038561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35407" y="1742920"/>
              <a:ext cx="1571808" cy="20385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25757" y="1756337"/>
              <a:ext cx="1251775" cy="202514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8920480" y="2119630"/>
            <a:ext cx="3065780" cy="2456180"/>
            <a:chOff x="5979749" y="4033218"/>
            <a:chExt cx="2965704" cy="2045018"/>
          </a:xfrm>
        </p:grpSpPr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79749" y="4033219"/>
              <a:ext cx="1620333" cy="204501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19720" y="4033218"/>
              <a:ext cx="1325733" cy="20327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文本框 60"/>
          <p:cNvSpPr>
            <a:spLocks noChangeArrowheads="1"/>
          </p:cNvSpPr>
          <p:nvPr/>
        </p:nvSpPr>
        <p:spPr bwMode="auto">
          <a:xfrm>
            <a:off x="4119202" y="4712603"/>
            <a:ext cx="10998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西夏文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sym typeface="Arial" panose="020B0604020202090204" pitchFamily="34" charset="0"/>
            </a:endParaRPr>
          </a:p>
        </p:txBody>
      </p:sp>
      <p:sp>
        <p:nvSpPr>
          <p:cNvPr id="10" name="文本框 60"/>
          <p:cNvSpPr>
            <a:spLocks noChangeArrowheads="1"/>
          </p:cNvSpPr>
          <p:nvPr/>
        </p:nvSpPr>
        <p:spPr bwMode="auto">
          <a:xfrm>
            <a:off x="7048373" y="4712041"/>
            <a:ext cx="10998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女真文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Arial" panose="020B0604020202090204" pitchFamily="34" charset="0"/>
            </a:endParaRPr>
          </a:p>
        </p:txBody>
      </p:sp>
      <p:sp>
        <p:nvSpPr>
          <p:cNvPr id="14" name="文本框 60"/>
          <p:cNvSpPr>
            <a:spLocks noChangeArrowheads="1"/>
          </p:cNvSpPr>
          <p:nvPr/>
        </p:nvSpPr>
        <p:spPr bwMode="auto">
          <a:xfrm>
            <a:off x="9880744" y="4681035"/>
            <a:ext cx="109982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蒙古文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41145" y="1038860"/>
            <a:ext cx="41154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以下文字有何共通之处？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0" y="5485130"/>
            <a:ext cx="12204700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在汉字基础上创制，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同时保留本民族个性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20" grpId="0" animBg="1"/>
      <p:bldP spid="20" grpId="1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448310"/>
            <a:ext cx="12185650" cy="5270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85875"/>
            <a:ext cx="12173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宋元文化繁荣的原因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450" y="2059940"/>
            <a:ext cx="120154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、经济：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、政治：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、民族：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、对外：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5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、历史：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5625" y="2111375"/>
            <a:ext cx="769048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宋元经济和城市商业的发展为其奠定了物质基础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5625" y="2736850"/>
            <a:ext cx="1019302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宋元时期社会相对安定；宋代崇文抑武政策创造良好的环境氛围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5625" y="3460115"/>
            <a:ext cx="661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民族交融的进一步加强使其更加丰富多彩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5625" y="3982720"/>
            <a:ext cx="37579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中外经济文化交流频繁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25625" y="4638675"/>
            <a:ext cx="483044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隋唐文化的繁荣为其奠定基础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448310"/>
            <a:ext cx="12185650" cy="527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835" y="2651760"/>
            <a:ext cx="5480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辽宋夏金元的文化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320925" y="2841625"/>
            <a:ext cx="464185" cy="309054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52420" y="2517140"/>
            <a:ext cx="2177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一、新儒学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271135" y="1769745"/>
            <a:ext cx="144780" cy="210121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7200" y="1473200"/>
            <a:ext cx="6654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、背景：困境与机遇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37200" y="1995170"/>
            <a:ext cx="6654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、目的：强化社会伦理道德秩序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8470" y="2493010"/>
            <a:ext cx="665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、内容：宇宙观、人生观、方法论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38470" y="3014980"/>
            <a:ext cx="6654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、传播：普及化、通俗化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8470" y="3576320"/>
            <a:ext cx="6654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5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、影响：积极、消极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52420" y="4286885"/>
            <a:ext cx="9339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二、新文艺：平民化、世俗化、个性化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52420" y="4997450"/>
            <a:ext cx="934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三、新科技：三大发明的成熟；沈括、郭守敬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 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52420" y="5668010"/>
            <a:ext cx="934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四、新文字：在汉字基础上创制少数民族文字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0295" y="561975"/>
            <a:ext cx="14371955" cy="11036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50" y="2299970"/>
            <a:ext cx="122326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在历史长河中，中华民族形成了伟大的民族精神和优秀传统文化，这是中华民族生生不息、长盛不衰的文化基因，也是实现中华民族伟大复兴的精神力量，要结合新的实际发扬光大。                 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——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习近平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12204700" cy="400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2700" y="39878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（一）文学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3515" y="1703705"/>
            <a:ext cx="7493635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580" y="92075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460500"/>
            <a:ext cx="2138045" cy="28822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05990" y="1703705"/>
            <a:ext cx="6741160" cy="2194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ts val="3280"/>
              </a:lnSpc>
            </a:pPr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红藕香残玉簟秋。轻解罗裳，独上兰舟。云中谁寄锦书来，雁字回时，月满西楼。花自飘零水自流。一种相思，两处闲愁。此情无计可消除，才下眉头，却上心头。</a:t>
            </a:r>
            <a:endParaRPr lang="en-US" altLang="zh-CN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 fontAlgn="auto">
              <a:lnSpc>
                <a:spcPts val="3280"/>
              </a:lnSpc>
            </a:pPr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   ——《一剪梅·红藕香残玉簟秋》</a:t>
            </a:r>
            <a:endParaRPr lang="en-US" altLang="zh-CN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3700" y="4154170"/>
            <a:ext cx="7493635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580" y="4333240"/>
            <a:ext cx="2299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李清照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0" name="图片 99">
            <a:hlinkClick r:id="rId3" tooltip="" action="ppaction://hlinksldjump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83445" y="3834765"/>
            <a:ext cx="2310130" cy="2817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933700" y="4154170"/>
            <a:ext cx="6849745" cy="2258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ts val="3380"/>
              </a:lnSpc>
            </a:pPr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醉里挑灯看剑，梦回吹角连营。八百里分麾下炙，五十弦翻塞外声。沙场秋点兵。马作的卢飞快，弓如霹雳弦惊。了却君王天下事，赢得生前身后名。可怜白发生！</a:t>
            </a:r>
            <a:endParaRPr lang="en-US" altLang="zh-CN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 fontAlgn="auto">
              <a:lnSpc>
                <a:spcPts val="3380"/>
              </a:lnSpc>
            </a:pPr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——《破阵子·为陈同甫赋壮词以寄之》</a:t>
            </a:r>
            <a:endParaRPr lang="en-US" altLang="zh-CN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83445" y="6412865"/>
            <a:ext cx="2299335" cy="398780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辛弃疾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" y="5166995"/>
            <a:ext cx="1708150" cy="958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615" y="2133600"/>
            <a:ext cx="1708150" cy="958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1302385" y="4919980"/>
            <a:ext cx="958659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fontAlgn="auto">
              <a:lnSpc>
                <a:spcPct val="150000"/>
              </a:lnSpc>
            </a:pPr>
            <a:r>
              <a:rPr lang="zh-CN" sz="2800" b="1">
                <a:latin typeface="仿宋" panose="02010609060101010101" charset="-122"/>
                <a:ea typeface="仿宋" panose="02010609060101010101" charset="-122"/>
              </a:rPr>
              <a:t>课程标准：认识辽宋夏金元时期在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文化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</a:rPr>
              <a:t>方面的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新变化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</a:rPr>
              <a:t>。</a:t>
            </a:r>
            <a:endParaRPr lang="zh-CN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090" y="2195830"/>
            <a:ext cx="863600" cy="130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60805"/>
            <a:ext cx="5359400" cy="2978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190625"/>
            <a:ext cx="12185650" cy="5842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-2540" y="3294380"/>
            <a:ext cx="12202160" cy="4178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339850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95" y="2647950"/>
            <a:ext cx="1315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春秋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955" y="3836670"/>
            <a:ext cx="1346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创立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72235" y="2647950"/>
            <a:ext cx="11379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战国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9855" y="3836670"/>
            <a:ext cx="12065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发展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66670" y="2663825"/>
            <a:ext cx="17030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秦朝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98420" y="3836670"/>
            <a:ext cx="1699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焚书坑儒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74185" y="2647950"/>
            <a:ext cx="1760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两汉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543175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250690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046470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194040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929495" y="2566670"/>
            <a:ext cx="19050" cy="1873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10380" y="3836670"/>
            <a:ext cx="17310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正统地位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04585" y="2663825"/>
            <a:ext cx="1991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魏晋南北朝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79185" y="3820795"/>
            <a:ext cx="1981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面临挑战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46745" y="2663825"/>
            <a:ext cx="16490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隋唐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47050" y="3820795"/>
            <a:ext cx="17614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三教并行</a:t>
            </a:r>
            <a:endParaRPr lang="zh-CN" altLang="en-US" sz="28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274300" y="2663825"/>
            <a:ext cx="14408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err="1">
                <a:latin typeface="楷体" panose="02010609060101010101" charset="-122"/>
                <a:ea typeface="楷体" panose="02010609060101010101" charset="-122"/>
                <a:sym typeface="+mn-ea"/>
              </a:rPr>
              <a:t>宋</a:t>
            </a:r>
            <a:endParaRPr lang="zh-CN" altLang="en-US" sz="2800" b="1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5296535"/>
            <a:ext cx="12217400" cy="5842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55" y="3768725"/>
            <a:ext cx="2012950" cy="58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21" grpId="0"/>
      <p:bldP spid="21" grpId="1"/>
      <p:bldP spid="30" grpId="0"/>
      <p:bldP spid="30" grpId="1"/>
      <p:bldP spid="32" grpId="0"/>
      <p:bldP spid="32" grpId="1"/>
      <p:bldP spid="34" grpId="0"/>
      <p:bldP spid="3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（一）背景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6700" y="1005205"/>
            <a:ext cx="352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为何复兴儒学？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35" y="1395095"/>
            <a:ext cx="5416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、困境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7355" y="1835150"/>
            <a:ext cx="1152334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00000"/>
              </a:lnSpc>
            </a:pPr>
            <a:r>
              <a:rPr lang="en-US" altLang="zh-CN" sz="28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五代之乱，</a:t>
            </a:r>
            <a:r>
              <a:rPr lang="zh-CN" altLang="en-US" sz="2400" b="1" kern="1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君不君，臣不臣，父不父，子不子</a:t>
            </a:r>
            <a:r>
              <a:rPr lang="en-US" altLang="zh-CN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lang="zh-CN" altLang="en-US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而天理几乎灭矣。</a:t>
            </a:r>
            <a:endParaRPr lang="zh-CN" altLang="en-US" sz="2400" b="1" kern="1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               ——</a:t>
            </a:r>
            <a:r>
              <a:rPr lang="zh-CN" altLang="en-US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欧阳修</a:t>
            </a:r>
            <a:r>
              <a:rPr lang="en-US" altLang="zh-CN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新五代史</a:t>
            </a:r>
            <a:r>
              <a:rPr lang="en-US" altLang="zh-CN" sz="2400" b="1" kern="1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400" b="1" kern="1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380" y="2666365"/>
            <a:ext cx="9491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）唐末以来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社会动荡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，儒家纲常受到巨大冲击。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8140" y="4032250"/>
            <a:ext cx="8413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佛、道盛行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，冲击儒学正统地位。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140" y="3188335"/>
            <a:ext cx="1147572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社会的动荡不安造成人们对宗教信仰的渴求，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道教、佛教相继兴盛发展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          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——赵世瑜《文化发展历程》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7355" y="6104890"/>
            <a:ext cx="893318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9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）传统儒学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日益僵化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，缺乏创新与活力。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355" y="5553710"/>
            <a:ext cx="9437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）宋代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商品经济发展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，冲击伦理道德。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7355" y="4653915"/>
            <a:ext cx="111506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商人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唯利是图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，社会上出现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道德下滑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的现象。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···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人们追求财富的欲望、奢侈享受的欲望不断膨胀。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——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孙学功《从商品经济的发展看理学的兴起》</a:t>
            </a:r>
            <a:endParaRPr lang="zh-CN" altLang="en-US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4" grpId="0"/>
      <p:bldP spid="14" grpId="1"/>
      <p:bldP spid="13" grpId="0"/>
      <p:bldP spid="13" grpId="1"/>
      <p:bldP spid="18" grpId="0"/>
      <p:bldP spid="18" grpId="1"/>
      <p:bldP spid="17" grpId="0"/>
      <p:bldP spid="17" grpId="1"/>
      <p:bldP spid="15" grpId="0"/>
      <p:bldP spid="15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（一）背景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为何复兴儒学？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517015"/>
            <a:ext cx="5416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、机遇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0" y="2157095"/>
            <a:ext cx="10841990" cy="611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三教合流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，为儒学注入新的活力。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35" y="2997200"/>
            <a:ext cx="10555605" cy="611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）北宋实行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崇文抑武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政策，一批重要的儒家学者登上政治舞台。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5" y="3837305"/>
            <a:ext cx="10564495" cy="611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）宋代科技的发展，特别是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印刷术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的进步。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（二）目的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为何复兴儒学？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430655"/>
            <a:ext cx="121672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力图挖掘儒家经书的思想内涵，强调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学术为现实服务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，希望充分发挥儒学在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强化社会伦理道德秩序、树立基本价值观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2"/>
                <a:sym typeface="+mn-ea"/>
              </a:rPr>
              <a:t>方面的作用。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056640" y="3233420"/>
            <a:ext cx="2524760" cy="2861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056640" y="6179185"/>
            <a:ext cx="2647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张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载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38805" y="3049270"/>
            <a:ext cx="90284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fontAlgn="auto" hangingPunct="0">
              <a:lnSpc>
                <a:spcPct val="15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为天地立心，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 eaLnBrk="0" fontAlgn="auto" hangingPunct="0">
              <a:lnSpc>
                <a:spcPct val="15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为生民立命，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 eaLnBrk="0" fontAlgn="auto" hangingPunct="0">
              <a:lnSpc>
                <a:spcPct val="15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为往圣继绝学，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 eaLnBrk="0" fontAlgn="auto" hangingPunct="0">
              <a:lnSpc>
                <a:spcPct val="150000"/>
              </a:lnSpc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为万世开太平。      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010" y="1507490"/>
            <a:ext cx="5088890" cy="217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、代表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程朱理学：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北宋程颢、程颐兄弟；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南宋的朱熹。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8485" y="3776345"/>
            <a:ext cx="5384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华文中宋" panose="02010600040101010101" pitchFamily="2" charset="-122"/>
                <a:ea typeface="华文中宋" panose="02010600040101010101" pitchFamily="2" charset="-122"/>
              </a:rPr>
              <a:t>朱熹</a:t>
            </a:r>
            <a:endParaRPr lang="zh-CN" altLang="en-US" sz="1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4370" y="1443990"/>
            <a:ext cx="1793240" cy="232219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0345" y="1431925"/>
            <a:ext cx="3940810" cy="257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3500" y="3681095"/>
            <a:ext cx="4949190" cy="217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、含义：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理学，是一套包括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宇宙观、人生观、认识论、方法论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的理论体系。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77130" y="4408805"/>
            <a:ext cx="72148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/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理学以“理”（或“天理”）为核心，既贯通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宇宙自然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人生命运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，又继承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孔孟正宗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，并能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维护封建统治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的新儒学。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 algn="r" fontAlgn="auto"/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r" fontAlgn="auto"/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——岳麓版历史教材必修三《宋明理学》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740525" y="4387850"/>
            <a:ext cx="323215" cy="62738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239125" y="4425315"/>
            <a:ext cx="384175" cy="55181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063740" y="4003040"/>
            <a:ext cx="117538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道、</a:t>
            </a:r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佛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661650" y="5286375"/>
            <a:ext cx="1530350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儒（根本）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82485" y="5687060"/>
            <a:ext cx="93789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目的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6" grpId="0" bldLvl="0" animBg="1"/>
      <p:bldP spid="16" grpId="1" animBg="1"/>
      <p:bldP spid="17" grpId="0" animBg="1"/>
      <p:bldP spid="17" grpId="1" animBg="1"/>
      <p:bldP spid="18" grpId="0" bldLvl="0" animBg="1"/>
      <p:bldP spid="18" grpId="1" animBg="1"/>
      <p:bldP spid="12" grpId="0"/>
      <p:bldP spid="12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407670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（三）内容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38530"/>
            <a:ext cx="1453515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0" y="898525"/>
            <a:ext cx="3195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如何复兴儒学？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8100" y="1438275"/>
            <a:ext cx="5837555" cy="1132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、主张：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900" y="3928745"/>
            <a:ext cx="117925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00000"/>
              </a:lnSpc>
              <a:spcAft>
                <a:spcPct val="0"/>
              </a:spcAft>
            </a:pPr>
            <a:r>
              <a:rPr lang="en-US" alt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宇宙之间，一理而已。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天得之而为天，地得之而为地，而凡生于天地之间者，又各得之以为性。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其张之为三纲，其纪之为五常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，盖皆此理之流行，无所适而不在！                                         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朱熹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晦庵先生朱文公文集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900" y="6336030"/>
            <a:ext cx="12045315" cy="52197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  </a:t>
            </a:r>
            <a:r>
              <a:rPr lang="zh-CN" altLang="en-US" sz="28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儒学家从万物本原的角度来论证伦理纲常的合理性</a:t>
            </a:r>
            <a:endParaRPr lang="zh-CN" altLang="en-US" sz="2800" b="1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900" y="3079115"/>
            <a:ext cx="1196467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物物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皆有理。如火之所以热，水之所以寒，至于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君臣、父子间皆是理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                               ——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《河南程氏遗书》</a:t>
            </a:r>
            <a:endParaRPr lang="en-US" altLang="zh-CN" sz="28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75" y="1951990"/>
            <a:ext cx="10463530" cy="662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44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宇宙观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：理是自然界和社会的根本原则，也称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天理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36700" y="1508760"/>
            <a:ext cx="1911350" cy="52197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理是什么？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36700" y="2565400"/>
            <a:ext cx="1911350" cy="52197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理的体现？</a:t>
            </a:r>
            <a:endParaRPr lang="zh-CN" altLang="en-US" sz="28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00" y="5319395"/>
            <a:ext cx="11705590" cy="108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8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理体现在社会上即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“三纲五常”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，就是儒家的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道德伦理和等级秩序，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在人身上就是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人性。</a:t>
            </a:r>
            <a:endParaRPr lang="zh-CN" altLang="en-US" sz="2800" b="1">
              <a:solidFill>
                <a:srgbClr val="C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9555" y="2588260"/>
            <a:ext cx="3130550" cy="52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270"/>
            <a:ext cx="12185650" cy="40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3" grpId="0" bldLvl="0" animBg="1"/>
      <p:bldP spid="23" grpId="1" animBg="1"/>
      <p:bldP spid="22" grpId="0"/>
      <p:bldP spid="22" grpId="1"/>
      <p:bldP spid="24" grpId="0" bldLvl="0" animBg="1"/>
      <p:bldP spid="24" grpId="1" animBg="1"/>
      <p:bldP spid="26" grpId="0"/>
      <p:bldP spid="26" grpId="1"/>
      <p:bldP spid="19" grpId="0" bldLvl="0" animBg="1"/>
      <p:bldP spid="19" grpId="1" animBg="1"/>
      <p:bldP spid="21" grpId="0"/>
      <p:bldP spid="1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82.xml><?xml version="1.0" encoding="utf-8"?>
<p:tagLst xmlns:p="http://schemas.openxmlformats.org/presentationml/2006/main">
  <p:tag name="KSO_WM_SLIDE_BACKGROUND_TYPE" val="frame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5.xml><?xml version="1.0" encoding="utf-8"?>
<p:tagLst xmlns:p="http://schemas.openxmlformats.org/presentationml/2006/main">
  <p:tag name="KSO_WM_SLIDE_BACKGROUND_TYPE" val="frame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0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1.xml><?xml version="1.0" encoding="utf-8"?>
<p:tagLst xmlns:p="http://schemas.openxmlformats.org/presentationml/2006/main">
  <p:tag name="KSO_WM_SLIDE_BACKGROUND_TYPE" val="belt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4.xml><?xml version="1.0" encoding="utf-8"?>
<p:tagLst xmlns:p="http://schemas.openxmlformats.org/presentationml/2006/main">
  <p:tag name="KSO_WM_SLIDE_BACKGROUND_TYPE" val="belt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72.xml><?xml version="1.0" encoding="utf-8"?>
<p:tagLst xmlns:p="http://schemas.openxmlformats.org/presentationml/2006/main"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4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4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.xml><?xml version="1.0" encoding="utf-8"?>
<p:tagLst xmlns:p="http://schemas.openxmlformats.org/presentationml/2006/main">
  <p:tag name="KSO_WM_SLIDE_BACKGROUND_TYPE" val="belt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4.xml><?xml version="1.0" encoding="utf-8"?>
<p:tagLst xmlns:p="http://schemas.openxmlformats.org/presentationml/2006/main">
  <p:tag name="KSO_WM_SLIDE_BACKGROUND_TYPE" val="belt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44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4.xml><?xml version="1.0" encoding="utf-8"?>
<p:tagLst xmlns:p="http://schemas.openxmlformats.org/presentationml/2006/main">
  <p:tag name="KSO_WM_SLIDE_ID" val="custom20202594_7"/>
  <p:tag name="KSO_WM_SLIDE_TYPE" val="text"/>
  <p:tag name="KSO_WM_SLIDE_SUBTYPE" val="diag"/>
  <p:tag name="KSO_WM_SLIDE_ITEM_CNT" val="2"/>
  <p:tag name="KSO_WM_SLIDE_INDEX" val="7"/>
  <p:tag name="KSO_WM_SLIDE_SIZE" val="399.4*255.45"/>
  <p:tag name="KSO_WM_SLIDE_POSITION" val="280.325*175.25"/>
  <p:tag name="KSO_WM_TAG_VERSION" val="1.0"/>
  <p:tag name="KSO_WM_BEAUTIFY_FLAG" val="#wm#"/>
  <p:tag name="KSO_WM_TEMPLATE_CATEGORY" val="custom"/>
  <p:tag name="KSO_WM_TEMPLATE_INDEX" val="20202594"/>
  <p:tag name="KSO_WM_SLIDE_LAYOUT" val="a_l"/>
  <p:tag name="KSO_WM_SLIDE_LAYOUT_CNT" val="1_1"/>
  <p:tag name="KSO_WM_SLIDE_COLORSCHEME_VERSION" val="3.2"/>
  <p:tag name="KSO_WM_TEMPLATE_SUBCATEGORY" val="0"/>
  <p:tag name="KSO_WM_TEMPLATE_MASTER_TYPE" val="1"/>
  <p:tag name="KSO_WM_TEMPLATE_COLOR_TYPE" val="1"/>
  <p:tag name="KSO_WM_DIAGRAM_GROUP_CODE" val="l1-2"/>
  <p:tag name="KSO_WM_SLIDE_DIAGTYPE" val="l"/>
  <p:tag name="KSO_WM_SPECIAL_SOURCE" val="bdnull"/>
</p:tagLst>
</file>

<file path=ppt/tags/tag44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2.xml><?xml version="1.0" encoding="utf-8"?>
<p:tagLst xmlns:p="http://schemas.openxmlformats.org/presentationml/2006/main">
  <p:tag name="AS_UNIQUEID" val="376"/>
</p:tagLst>
</file>

<file path=ppt/tags/tag453.xml><?xml version="1.0" encoding="utf-8"?>
<p:tagLst xmlns:p="http://schemas.openxmlformats.org/presentationml/2006/main">
  <p:tag name="AS_UNIQUEID" val="374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8.xml><?xml version="1.0" encoding="utf-8"?>
<p:tagLst xmlns:p="http://schemas.openxmlformats.org/presentationml/2006/main">
  <p:tag name="AS_UNIQUEID" val="307"/>
</p:tagLst>
</file>

<file path=ppt/tags/tag4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AS_UNIQUEID" val="428"/>
</p:tagLst>
</file>

<file path=ppt/tags/tag461.xml><?xml version="1.0" encoding="utf-8"?>
<p:tagLst xmlns:p="http://schemas.openxmlformats.org/presentationml/2006/main">
  <p:tag name="AS_UNIQUEID" val="429"/>
</p:tagLst>
</file>

<file path=ppt/tags/tag462.xml><?xml version="1.0" encoding="utf-8"?>
<p:tagLst xmlns:p="http://schemas.openxmlformats.org/presentationml/2006/main">
  <p:tag name="AS_UNIQUEID" val="430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65.xml><?xml version="1.0" encoding="utf-8"?>
<p:tagLst xmlns:p="http://schemas.openxmlformats.org/presentationml/2006/main">
  <p:tag name="KSO_WM_UNIT_TABLE_BEAUTIFY" val="smartTable{5e42e8dd-b0cd-418a-84f3-f4a1cc5e9a87}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68.xml><?xml version="1.0" encoding="utf-8"?>
<p:tagLst xmlns:p="http://schemas.openxmlformats.org/presentationml/2006/main">
  <p:tag name="AS_UNIQUEID" val="40"/>
</p:tagLst>
</file>

<file path=ppt/tags/tag469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1.xml><?xml version="1.0" encoding="utf-8"?>
<p:tagLst xmlns:p="http://schemas.openxmlformats.org/presentationml/2006/main">
  <p:tag name="KSO_WM_UNIT_TABLE_BEAUTIFY" val="smartTable{2a70cc0f-33ae-4b1a-9ae0-3107336ce63b}"/>
  <p:tag name="TABLE_ENDDRAG_ORIGIN_RECT" val="959*403"/>
  <p:tag name="TABLE_ENDDRAG_RECT" val="0*120*960*403"/>
</p:tagLst>
</file>

<file path=ppt/tags/tag4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4.xml><?xml version="1.0" encoding="utf-8"?>
<p:tagLst xmlns:p="http://schemas.openxmlformats.org/presentationml/2006/main">
  <p:tag name="KSO_WM_UNIT_TABLE_BEAUTIFY" val="smartTable{68cd06c1-2a96-46b0-a899-f16609f3e663}"/>
  <p:tag name="TABLE_ENDDRAG_ORIGIN_RECT" val="960*375"/>
  <p:tag name="TABLE_ENDDRAG_RECT" val="-1*193*961*375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6.xml><?xml version="1.0" encoding="utf-8"?>
<p:tagLst xmlns:p="http://schemas.openxmlformats.org/presentationml/2006/main">
  <p:tag name="AS_UNIQUEID" val="108"/>
</p:tagLst>
</file>

<file path=ppt/tags/tag4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2.xml><?xml version="1.0" encoding="utf-8"?>
<p:tagLst xmlns:p="http://schemas.openxmlformats.org/presentationml/2006/main">
  <p:tag name="KSO_DOCER_TEMPLATE_OPEN_ONCE_MARK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4376</Words>
  <Application>WPS 演示</Application>
  <PresentationFormat>宽屏</PresentationFormat>
  <Paragraphs>544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57" baseType="lpstr">
      <vt:lpstr>Arial</vt:lpstr>
      <vt:lpstr>方正书宋_GBK</vt:lpstr>
      <vt:lpstr>Wingdings</vt:lpstr>
      <vt:lpstr>微软雅黑</vt:lpstr>
      <vt:lpstr>汉仪旗黑</vt:lpstr>
      <vt:lpstr>Wingdings</vt:lpstr>
      <vt:lpstr>隶书</vt:lpstr>
      <vt:lpstr>报隶-简</vt:lpstr>
      <vt:lpstr>汉仪尚巍手书W</vt:lpstr>
      <vt:lpstr>苹方-简</vt:lpstr>
      <vt:lpstr>华文中宋</vt:lpstr>
      <vt:lpstr>华文宋体</vt:lpstr>
      <vt:lpstr>方正宋刻本秀楷_GBK</vt:lpstr>
      <vt:lpstr>楷体</vt:lpstr>
      <vt:lpstr>汉仪楷体KW</vt:lpstr>
      <vt:lpstr>仿宋</vt:lpstr>
      <vt:lpstr>方正仿宋_GBK</vt:lpstr>
      <vt:lpstr>华文仿宋</vt:lpstr>
      <vt:lpstr>黑体</vt:lpstr>
      <vt:lpstr>宋体</vt:lpstr>
      <vt:lpstr>Arial Unicode MS</vt:lpstr>
      <vt:lpstr>冬青黑体简体中文</vt:lpstr>
      <vt:lpstr>Calibri</vt:lpstr>
      <vt:lpstr>Helvetica Neue</vt:lpstr>
      <vt:lpstr>汉仪书宋二KW</vt:lpstr>
      <vt:lpstr>汉仪中黑KW</vt:lpstr>
      <vt:lpstr>隶书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nihaoyuanwei</cp:lastModifiedBy>
  <cp:revision>9</cp:revision>
  <dcterms:created xsi:type="dcterms:W3CDTF">2021-11-14T12:43:41Z</dcterms:created>
  <dcterms:modified xsi:type="dcterms:W3CDTF">2021-11-14T12:43:41Z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  <property fmtid="{D5CDD505-2E9C-101B-9397-08002B2CF9AE}" pid="3" name="ICV">
    <vt:lpwstr>04B18E0E8CFE4C9BB769C3C37E520B22</vt:lpwstr>
  </property>
</Properties>
</file>